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68" r:id="rId4"/>
    <p:sldId id="267" r:id="rId5"/>
    <p:sldId id="258" r:id="rId6"/>
    <p:sldId id="257" r:id="rId7"/>
    <p:sldId id="259" r:id="rId8"/>
    <p:sldId id="261" r:id="rId9"/>
    <p:sldId id="262" r:id="rId10"/>
    <p:sldId id="269" r:id="rId11"/>
    <p:sldId id="263" r:id="rId12"/>
    <p:sldId id="283" r:id="rId13"/>
    <p:sldId id="276" r:id="rId14"/>
    <p:sldId id="265" r:id="rId15"/>
    <p:sldId id="281" r:id="rId16"/>
    <p:sldId id="271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uliufi.nickel\Documents\Work\MCIL\TCM%20Sector\Sector%20Plan\TCMSP201718%20-%20202021\Data\B2-Merchandise%20trad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20793234179061"/>
          <c:y val="0.36784532762107319"/>
          <c:w val="0.816994750656168"/>
          <c:h val="0.58059213968150081"/>
        </c:manualLayout>
      </c:layout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Starting a Business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Sheet1!$B$3:$D$3</c:f>
              <c:numCache>
                <c:formatCode>General</c:formatCode>
                <c:ptCount val="3"/>
                <c:pt idx="0">
                  <c:v>92.28</c:v>
                </c:pt>
                <c:pt idx="1">
                  <c:v>92.46</c:v>
                </c:pt>
                <c:pt idx="2">
                  <c:v>92.46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007-46FA-AA0E-1508FEB753D1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Dealing with Construction Permits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Sheet1!$B$4:$D$4</c:f>
              <c:numCache>
                <c:formatCode>General</c:formatCode>
                <c:ptCount val="3"/>
                <c:pt idx="0">
                  <c:v>77.569999999999993</c:v>
                </c:pt>
                <c:pt idx="1">
                  <c:v>68.3</c:v>
                </c:pt>
                <c:pt idx="2">
                  <c:v>68.63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007-46FA-AA0E-1508FEB753D1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Getting Electricity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Sheet1!$B$5:$D$5</c:f>
              <c:numCache>
                <c:formatCode>General</c:formatCode>
                <c:ptCount val="3"/>
                <c:pt idx="0">
                  <c:v>89.1</c:v>
                </c:pt>
                <c:pt idx="1">
                  <c:v>79.67</c:v>
                </c:pt>
                <c:pt idx="2">
                  <c:v>79.61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007-46FA-AA0E-1508FEB753D1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Registering Property</c:v>
                </c:pt>
              </c:strCache>
            </c:strRef>
          </c:tx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2">
                    <a:lumMod val="60000"/>
                  </a:schemeClr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Sheet1!$B$6:$D$6</c:f>
              <c:numCache>
                <c:formatCode>General</c:formatCode>
                <c:ptCount val="3"/>
                <c:pt idx="0">
                  <c:v>78.38</c:v>
                </c:pt>
                <c:pt idx="1">
                  <c:v>69.13</c:v>
                </c:pt>
                <c:pt idx="2">
                  <c:v>69.12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007-46FA-AA0E-1508FEB753D1}"/>
            </c:ext>
          </c:extLst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Getting Credit</c:v>
                </c:pt>
              </c:strCache>
            </c:strRef>
          </c:tx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star"/>
            <c:size val="6"/>
            <c:spPr>
              <a:noFill/>
              <a:ln w="9525">
                <a:solidFill>
                  <a:schemeClr val="accent4">
                    <a:lumMod val="60000"/>
                  </a:schemeClr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Sheet1!$B$7:$D$7</c:f>
              <c:numCache>
                <c:formatCode>General</c:formatCode>
                <c:ptCount val="3"/>
                <c:pt idx="0">
                  <c:v>25</c:v>
                </c:pt>
                <c:pt idx="1">
                  <c:v>25</c:v>
                </c:pt>
                <c:pt idx="2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007-46FA-AA0E-1508FEB753D1}"/>
            </c:ext>
          </c:extLst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Protecting Minority Investors</c:v>
                </c:pt>
              </c:strCache>
            </c:strRef>
          </c:tx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Sheet1!$B$8:$D$8</c:f>
              <c:numCache>
                <c:formatCode>General</c:formatCode>
                <c:ptCount val="3"/>
                <c:pt idx="0">
                  <c:v>56.67</c:v>
                </c:pt>
                <c:pt idx="1">
                  <c:v>58.33</c:v>
                </c:pt>
                <c:pt idx="2">
                  <c:v>58.33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007-46FA-AA0E-1508FEB753D1}"/>
            </c:ext>
          </c:extLst>
        </c:ser>
        <c:ser>
          <c:idx val="6"/>
          <c:order val="6"/>
          <c:tx>
            <c:strRef>
              <c:f>Sheet1!$A$9</c:f>
              <c:strCache>
                <c:ptCount val="1"/>
                <c:pt idx="0">
                  <c:v>Paying Taxes</c:v>
                </c:pt>
              </c:strCache>
            </c:strRef>
          </c:tx>
          <c:spPr>
            <a:ln w="2222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plus"/>
            <c:size val="6"/>
            <c:spPr>
              <a:noFill/>
              <a:ln w="9525">
                <a:solidFill>
                  <a:schemeClr val="accent2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Sheet1!$B$9:$D$9</c:f>
              <c:numCache>
                <c:formatCode>General</c:formatCode>
                <c:ptCount val="3"/>
                <c:pt idx="0">
                  <c:v>72.099999999999994</c:v>
                </c:pt>
                <c:pt idx="1">
                  <c:v>72.099999999999994</c:v>
                </c:pt>
                <c:pt idx="2">
                  <c:v>76.930000000000007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E007-46FA-AA0E-1508FEB753D1}"/>
            </c:ext>
          </c:extLst>
        </c:ser>
        <c:ser>
          <c:idx val="7"/>
          <c:order val="7"/>
          <c:tx>
            <c:strRef>
              <c:f>Sheet1!$A$10</c:f>
              <c:strCache>
                <c:ptCount val="1"/>
                <c:pt idx="0">
                  <c:v>Trading Across Borders</c:v>
                </c:pt>
              </c:strCache>
            </c:strRef>
          </c:tx>
          <c:spPr>
            <a:ln w="2222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dot"/>
            <c:size val="6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Sheet1!$B$10:$D$10</c:f>
              <c:numCache>
                <c:formatCode>General</c:formatCode>
                <c:ptCount val="3"/>
                <c:pt idx="0">
                  <c:v>74.78</c:v>
                </c:pt>
                <c:pt idx="1">
                  <c:v>49.35</c:v>
                </c:pt>
                <c:pt idx="2">
                  <c:v>57.81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E007-46FA-AA0E-1508FEB753D1}"/>
            </c:ext>
          </c:extLst>
        </c:ser>
        <c:ser>
          <c:idx val="8"/>
          <c:order val="8"/>
          <c:tx>
            <c:strRef>
              <c:f>Sheet1!$A$11</c:f>
              <c:strCache>
                <c:ptCount val="1"/>
                <c:pt idx="0">
                  <c:v>Enforcing Contracts</c:v>
                </c:pt>
              </c:strCache>
            </c:strRef>
          </c:tx>
          <c:spPr>
            <a:ln w="2222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dash"/>
            <c:size val="6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Sheet1!$B$11:$D$11</c:f>
              <c:numCache>
                <c:formatCode>General</c:formatCode>
                <c:ptCount val="3"/>
                <c:pt idx="0">
                  <c:v>59.54</c:v>
                </c:pt>
                <c:pt idx="1">
                  <c:v>59.42</c:v>
                </c:pt>
                <c:pt idx="2">
                  <c:v>60.44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E007-46FA-AA0E-1508FEB753D1}"/>
            </c:ext>
          </c:extLst>
        </c:ser>
        <c:ser>
          <c:idx val="9"/>
          <c:order val="9"/>
          <c:tx>
            <c:strRef>
              <c:f>Sheet1!$A$12</c:f>
              <c:strCache>
                <c:ptCount val="1"/>
                <c:pt idx="0">
                  <c:v>Resolving Insolvency</c:v>
                </c:pt>
              </c:strCache>
            </c:strRef>
          </c:tx>
          <c:spPr>
            <a:ln w="2222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  <a:round/>
              </a:ln>
              <a:effectLst/>
            </c:spPr>
          </c:marker>
          <c:cat>
            <c:numRef>
              <c:f>Sheet1!$B$2:$D$2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Sheet1!$B$12:$D$12</c:f>
              <c:numCache>
                <c:formatCode>General</c:formatCode>
                <c:ptCount val="3"/>
                <c:pt idx="0">
                  <c:v>36.31</c:v>
                </c:pt>
                <c:pt idx="1">
                  <c:v>33.229999999999997</c:v>
                </c:pt>
                <c:pt idx="2">
                  <c:v>33.229999999999997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E007-46FA-AA0E-1508FEB75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651136"/>
        <c:axId val="32652672"/>
      </c:lineChart>
      <c:catAx>
        <c:axId val="32651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52672"/>
        <c:crosses val="autoZero"/>
        <c:auto val="1"/>
        <c:lblAlgn val="ctr"/>
        <c:lblOffset val="100"/>
        <c:noMultiLvlLbl val="0"/>
      </c:catAx>
      <c:valAx>
        <c:axId val="32652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5113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8169655876348793E-2"/>
          <c:y val="1.449625513409036E-2"/>
          <c:w val="0.87903105861767283"/>
          <c:h val="0.3098603070847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10148731408574"/>
          <c:y val="5.324298160696999E-2"/>
          <c:w val="0.75657771945173524"/>
          <c:h val="0.6108174671038219"/>
        </c:manualLayout>
      </c:layout>
      <c:lineChart>
        <c:grouping val="standard"/>
        <c:varyColors val="0"/>
        <c:ser>
          <c:idx val="0"/>
          <c:order val="0"/>
          <c:tx>
            <c:strRef>
              <c:f>'Forecasting (TCM-SP tables)'!$B$28:$B$29</c:f>
              <c:strCache>
                <c:ptCount val="2"/>
                <c:pt idx="0">
                  <c:v>Export</c:v>
                </c:pt>
                <c:pt idx="1">
                  <c:v>Domestic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6"/>
            <c:bubble3D val="0"/>
            <c:spPr>
              <a:ln w="22225" cap="rnd" cmpd="sng" algn="ctr">
                <a:solidFill>
                  <a:schemeClr val="accent2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2B-4BEE-8229-4EBEA1CFB7D8}"/>
              </c:ext>
            </c:extLst>
          </c:dPt>
          <c:dPt>
            <c:idx val="7"/>
            <c:bubble3D val="0"/>
            <c:spPr>
              <a:ln w="22225" cap="rnd" cmpd="sng" algn="ctr">
                <a:solidFill>
                  <a:schemeClr val="accent2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2B-4BEE-8229-4EBEA1CFB7D8}"/>
              </c:ext>
            </c:extLst>
          </c:dPt>
          <c:dPt>
            <c:idx val="8"/>
            <c:bubble3D val="0"/>
            <c:spPr>
              <a:ln w="22225" cap="rnd" cmpd="sng" algn="ctr">
                <a:solidFill>
                  <a:schemeClr val="accent2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2B-4BEE-8229-4EBEA1CFB7D8}"/>
              </c:ext>
            </c:extLst>
          </c:dPt>
          <c:dPt>
            <c:idx val="9"/>
            <c:bubble3D val="0"/>
            <c:spPr>
              <a:ln w="22225" cap="rnd" cmpd="sng" algn="ctr">
                <a:solidFill>
                  <a:schemeClr val="accent2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2B-4BEE-8229-4EBEA1CFB7D8}"/>
              </c:ext>
            </c:extLst>
          </c:dPt>
          <c:cat>
            <c:strRef>
              <c:f>'Forecasting (TCM-SP tables)'!$A$30:$A$39</c:f>
              <c:strCache>
                <c:ptCount val="10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  <c:pt idx="6">
                  <c:v>2017/18</c:v>
                </c:pt>
                <c:pt idx="7">
                  <c:v>2018/19</c:v>
                </c:pt>
                <c:pt idx="8">
                  <c:v>2019/20</c:v>
                </c:pt>
                <c:pt idx="9">
                  <c:v>2020/21</c:v>
                </c:pt>
              </c:strCache>
            </c:strRef>
          </c:cat>
          <c:val>
            <c:numRef>
              <c:f>'Forecasting (TCM-SP tables)'!$B$30:$B$39</c:f>
              <c:numCache>
                <c:formatCode>_(* #,##0.00_);_(* \(#,##0.00\);_(* "-"??_);_(@_)</c:formatCode>
                <c:ptCount val="10"/>
                <c:pt idx="0">
                  <c:v>32.851366949999999</c:v>
                </c:pt>
                <c:pt idx="1">
                  <c:v>21.438876350000001</c:v>
                </c:pt>
                <c:pt idx="2">
                  <c:v>19.886416100000002</c:v>
                </c:pt>
                <c:pt idx="3">
                  <c:v>29.247718849999998</c:v>
                </c:pt>
                <c:pt idx="4">
                  <c:v>61.657924098000002</c:v>
                </c:pt>
                <c:pt idx="5">
                  <c:v>46.429577745834401</c:v>
                </c:pt>
                <c:pt idx="6">
                  <c:v>56.402213963829091</c:v>
                </c:pt>
                <c:pt idx="7">
                  <c:v>64.338569932716439</c:v>
                </c:pt>
                <c:pt idx="8">
                  <c:v>64.892598589791959</c:v>
                </c:pt>
                <c:pt idx="9">
                  <c:v>64.594607031958745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8-D12B-4BEE-8229-4EBEA1CFB7D8}"/>
            </c:ext>
          </c:extLst>
        </c:ser>
        <c:ser>
          <c:idx val="1"/>
          <c:order val="1"/>
          <c:tx>
            <c:strRef>
              <c:f>'Forecasting (TCM-SP tables)'!$C$28:$C$29</c:f>
              <c:strCache>
                <c:ptCount val="2"/>
                <c:pt idx="0">
                  <c:v>Export</c:v>
                </c:pt>
                <c:pt idx="1">
                  <c:v>Re-exports</c:v>
                </c:pt>
              </c:strCache>
            </c:strRef>
          </c:tx>
          <c:spPr>
            <a:ln w="22225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6"/>
            <c:bubble3D val="0"/>
            <c:spPr>
              <a:ln w="22225" cap="rnd" cmpd="sng" algn="ctr">
                <a:solidFill>
                  <a:schemeClr val="accent4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D12B-4BEE-8229-4EBEA1CFB7D8}"/>
              </c:ext>
            </c:extLst>
          </c:dPt>
          <c:dPt>
            <c:idx val="7"/>
            <c:bubble3D val="0"/>
            <c:spPr>
              <a:ln w="22225" cap="rnd" cmpd="sng" algn="ctr">
                <a:solidFill>
                  <a:schemeClr val="accent4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D12B-4BEE-8229-4EBEA1CFB7D8}"/>
              </c:ext>
            </c:extLst>
          </c:dPt>
          <c:dPt>
            <c:idx val="8"/>
            <c:bubble3D val="0"/>
            <c:spPr>
              <a:ln w="22225" cap="rnd" cmpd="sng" algn="ctr">
                <a:solidFill>
                  <a:schemeClr val="accent4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D12B-4BEE-8229-4EBEA1CFB7D8}"/>
              </c:ext>
            </c:extLst>
          </c:dPt>
          <c:dPt>
            <c:idx val="9"/>
            <c:bubble3D val="0"/>
            <c:spPr>
              <a:ln w="22225" cap="rnd" cmpd="sng" algn="ctr">
                <a:solidFill>
                  <a:schemeClr val="accent4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D12B-4BEE-8229-4EBEA1CFB7D8}"/>
              </c:ext>
            </c:extLst>
          </c:dPt>
          <c:cat>
            <c:strRef>
              <c:f>'Forecasting (TCM-SP tables)'!$A$30:$A$39</c:f>
              <c:strCache>
                <c:ptCount val="10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  <c:pt idx="6">
                  <c:v>2017/18</c:v>
                </c:pt>
                <c:pt idx="7">
                  <c:v>2018/19</c:v>
                </c:pt>
                <c:pt idx="8">
                  <c:v>2019/20</c:v>
                </c:pt>
                <c:pt idx="9">
                  <c:v>2020/21</c:v>
                </c:pt>
              </c:strCache>
            </c:strRef>
          </c:cat>
          <c:val>
            <c:numRef>
              <c:f>'Forecasting (TCM-SP tables)'!$C$30:$C$39</c:f>
              <c:numCache>
                <c:formatCode>_(* #,##0.00_);_(* \(#,##0.00\);_(* "-"??_);_(@_)</c:formatCode>
                <c:ptCount val="10"/>
                <c:pt idx="0">
                  <c:v>34.514983320359498</c:v>
                </c:pt>
                <c:pt idx="1">
                  <c:v>41.3359245608588</c:v>
                </c:pt>
                <c:pt idx="2">
                  <c:v>37.898769649999998</c:v>
                </c:pt>
                <c:pt idx="3">
                  <c:v>38.426642440000002</c:v>
                </c:pt>
                <c:pt idx="4">
                  <c:v>34.873458291999903</c:v>
                </c:pt>
                <c:pt idx="5">
                  <c:v>36.665426995996569</c:v>
                </c:pt>
                <c:pt idx="6">
                  <c:v>35.598462797036206</c:v>
                </c:pt>
                <c:pt idx="7">
                  <c:v>35.417465897344705</c:v>
                </c:pt>
                <c:pt idx="8">
                  <c:v>35.342791014974175</c:v>
                </c:pt>
                <c:pt idx="9">
                  <c:v>35.430625804600943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11-D12B-4BEE-8229-4EBEA1CFB7D8}"/>
            </c:ext>
          </c:extLst>
        </c:ser>
        <c:ser>
          <c:idx val="2"/>
          <c:order val="2"/>
          <c:tx>
            <c:strRef>
              <c:f>'Forecasting (TCM-SP tables)'!$D$28:$D$29</c:f>
              <c:strCache>
                <c:ptCount val="2"/>
                <c:pt idx="0">
                  <c:v>Export</c:v>
                </c:pt>
                <c:pt idx="1">
                  <c:v>Total</c:v>
                </c:pt>
              </c:strCache>
            </c:strRef>
          </c:tx>
          <c:spPr>
            <a:ln w="22225" cap="rnd" cmpd="sng" algn="ctr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6"/>
            <c:bubble3D val="0"/>
            <c:spPr>
              <a:ln w="22225" cap="rnd" cmpd="sng" algn="ctr">
                <a:solidFill>
                  <a:schemeClr val="accent6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2B-4BEE-8229-4EBEA1CFB7D8}"/>
              </c:ext>
            </c:extLst>
          </c:dPt>
          <c:dPt>
            <c:idx val="7"/>
            <c:bubble3D val="0"/>
            <c:spPr>
              <a:ln w="22225" cap="rnd" cmpd="sng" algn="ctr">
                <a:solidFill>
                  <a:schemeClr val="accent6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2B-4BEE-8229-4EBEA1CFB7D8}"/>
              </c:ext>
            </c:extLst>
          </c:dPt>
          <c:dPt>
            <c:idx val="8"/>
            <c:bubble3D val="0"/>
            <c:spPr>
              <a:ln w="22225" cap="rnd" cmpd="sng" algn="ctr">
                <a:solidFill>
                  <a:schemeClr val="accent6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2B-4BEE-8229-4EBEA1CFB7D8}"/>
              </c:ext>
            </c:extLst>
          </c:dPt>
          <c:dPt>
            <c:idx val="9"/>
            <c:bubble3D val="0"/>
            <c:spPr>
              <a:ln w="22225" cap="rnd" cmpd="sng" algn="ctr">
                <a:solidFill>
                  <a:schemeClr val="accent6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2B-4BEE-8229-4EBEA1CFB7D8}"/>
              </c:ext>
            </c:extLst>
          </c:dPt>
          <c:cat>
            <c:strRef>
              <c:f>'Forecasting (TCM-SP tables)'!$A$30:$A$39</c:f>
              <c:strCache>
                <c:ptCount val="10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  <c:pt idx="6">
                  <c:v>2017/18</c:v>
                </c:pt>
                <c:pt idx="7">
                  <c:v>2018/19</c:v>
                </c:pt>
                <c:pt idx="8">
                  <c:v>2019/20</c:v>
                </c:pt>
                <c:pt idx="9">
                  <c:v>2020/21</c:v>
                </c:pt>
              </c:strCache>
            </c:strRef>
          </c:cat>
          <c:val>
            <c:numRef>
              <c:f>'Forecasting (TCM-SP tables)'!$D$30:$D$39</c:f>
              <c:numCache>
                <c:formatCode>_(* #,##0.00_);_(* \(#,##0.00\);_(* "-"??_);_(@_)</c:formatCode>
                <c:ptCount val="10"/>
                <c:pt idx="0">
                  <c:v>67.366350270359504</c:v>
                </c:pt>
                <c:pt idx="1">
                  <c:v>62.774800910858801</c:v>
                </c:pt>
                <c:pt idx="2">
                  <c:v>57.785185749999997</c:v>
                </c:pt>
                <c:pt idx="3">
                  <c:v>67.674361289999993</c:v>
                </c:pt>
                <c:pt idx="4">
                  <c:v>96.531787387739996</c:v>
                </c:pt>
                <c:pt idx="5">
                  <c:v>83.095004741830962</c:v>
                </c:pt>
                <c:pt idx="6">
                  <c:v>92.000676760865304</c:v>
                </c:pt>
                <c:pt idx="7">
                  <c:v>99.756035830061137</c:v>
                </c:pt>
                <c:pt idx="8">
                  <c:v>100.23538960476614</c:v>
                </c:pt>
                <c:pt idx="9">
                  <c:v>100.0252328365597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1A-D12B-4BEE-8229-4EBEA1CFB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marker val="1"/>
        <c:smooth val="0"/>
        <c:axId val="84200448"/>
        <c:axId val="84202240"/>
      </c:lineChart>
      <c:catAx>
        <c:axId val="8420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spc="2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84202240"/>
        <c:crosses val="autoZero"/>
        <c:auto val="1"/>
        <c:lblAlgn val="ctr"/>
        <c:lblOffset val="100"/>
        <c:noMultiLvlLbl val="0"/>
      </c:catAx>
      <c:valAx>
        <c:axId val="842022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cap="all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n-NZ" sz="140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SAT$ millions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8420044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459456527872523E-2"/>
          <c:y val="0.91256450518709364"/>
          <c:w val="0.9587938746458321"/>
          <c:h val="6.41427384500461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E9B23F4-8E77-4BFE-A203-AEB64E1579A9}" type="datetimeFigureOut">
              <a:rPr lang="en-NZ" smtClean="0"/>
              <a:t>21/02/2018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4E1FC97-E9D1-4C6E-85A0-96C0AE2CA00E}" type="slidenum">
              <a:rPr lang="en-NZ" smtClean="0"/>
              <a:t>‹#›</a:t>
            </a:fld>
            <a:endParaRPr lang="en-N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N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Sharing  on Trade &amp; </a:t>
            </a:r>
            <a:r>
              <a:rPr lang="en-N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</a:t>
            </a:r>
            <a:br>
              <a:rPr lang="en-N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N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NZ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Trade Capacity</a:t>
            </a:r>
            <a:endParaRPr lang="en-NZ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219200"/>
          </a:xfrm>
        </p:spPr>
        <p:txBody>
          <a:bodyPr/>
          <a:lstStyle/>
          <a:p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ACP House Brussels </a:t>
            </a:r>
          </a:p>
          <a:p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20/21 February 2018</a:t>
            </a:r>
            <a:endParaRPr lang="en-N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28600"/>
            <a:ext cx="1440160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6" name="Picture 5" descr="X:\TRADECOM II\Communication&amp;Visibility\Logo\LOGO MOTT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8600"/>
            <a:ext cx="2448272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237312"/>
            <a:ext cx="1080120" cy="5040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6122991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b="1" dirty="0" smtClean="0"/>
              <a:t>Prepared By                                                                                                                                                                                Colin. F Stringer</a:t>
            </a:r>
            <a:endParaRPr lang="en-NZ" sz="1600" b="1" dirty="0"/>
          </a:p>
        </p:txBody>
      </p:sp>
    </p:spTree>
    <p:extLst>
      <p:ext uri="{BB962C8B-B14F-4D97-AF65-F5344CB8AC3E}">
        <p14:creationId xmlns:p14="http://schemas.microsoft.com/office/powerpoint/2010/main" val="1186006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708920"/>
            <a:ext cx="253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 smtClean="0"/>
              <a:t>Technology/Interconnect</a:t>
            </a:r>
          </a:p>
          <a:p>
            <a:r>
              <a:rPr lang="en-NZ" sz="1600" dirty="0" smtClean="0"/>
              <a:t>On line marketing</a:t>
            </a:r>
          </a:p>
          <a:p>
            <a:r>
              <a:rPr lang="en-NZ" sz="1600" dirty="0" smtClean="0"/>
              <a:t>Electronic Documents</a:t>
            </a:r>
            <a:endParaRPr lang="en-NZ" sz="1600" dirty="0"/>
          </a:p>
        </p:txBody>
      </p:sp>
      <p:sp>
        <p:nvSpPr>
          <p:cNvPr id="4" name="Right Arrow 3"/>
          <p:cNvSpPr/>
          <p:nvPr/>
        </p:nvSpPr>
        <p:spPr>
          <a:xfrm>
            <a:off x="3131840" y="2924944"/>
            <a:ext cx="720080" cy="307653"/>
          </a:xfrm>
          <a:prstGeom prst="rightArrow">
            <a:avLst/>
          </a:prstGeom>
          <a:solidFill>
            <a:schemeClr val="tx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ight Arrow 4"/>
          <p:cNvSpPr/>
          <p:nvPr/>
        </p:nvSpPr>
        <p:spPr>
          <a:xfrm rot="10800000">
            <a:off x="4499992" y="2924942"/>
            <a:ext cx="792088" cy="307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5796136" y="2852936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Market intelligence/</a:t>
            </a:r>
          </a:p>
          <a:p>
            <a:r>
              <a:rPr lang="en-NZ" dirty="0" smtClean="0"/>
              <a:t>information </a:t>
            </a:r>
            <a:endParaRPr lang="en-NZ" dirty="0"/>
          </a:p>
        </p:txBody>
      </p:sp>
      <p:sp>
        <p:nvSpPr>
          <p:cNvPr id="7" name="Right Arrow 6"/>
          <p:cNvSpPr/>
          <p:nvPr/>
        </p:nvSpPr>
        <p:spPr>
          <a:xfrm>
            <a:off x="3131840" y="3602633"/>
            <a:ext cx="720080" cy="330423"/>
          </a:xfrm>
          <a:prstGeom prst="rightArrow">
            <a:avLst/>
          </a:prstGeom>
          <a:solidFill>
            <a:schemeClr val="tx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TextBox 7"/>
          <p:cNvSpPr txBox="1"/>
          <p:nvPr/>
        </p:nvSpPr>
        <p:spPr>
          <a:xfrm>
            <a:off x="428624" y="3573016"/>
            <a:ext cx="2127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Quality Standards</a:t>
            </a:r>
            <a:endParaRPr lang="en-NZ" dirty="0"/>
          </a:p>
        </p:txBody>
      </p:sp>
      <p:sp>
        <p:nvSpPr>
          <p:cNvPr id="9" name="Left Arrow 8"/>
          <p:cNvSpPr/>
          <p:nvPr/>
        </p:nvSpPr>
        <p:spPr>
          <a:xfrm>
            <a:off x="4463306" y="3602633"/>
            <a:ext cx="828774" cy="3119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TextBox 9"/>
          <p:cNvSpPr txBox="1"/>
          <p:nvPr/>
        </p:nvSpPr>
        <p:spPr>
          <a:xfrm>
            <a:off x="5724128" y="356372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Trade Agreements </a:t>
            </a:r>
            <a:endParaRPr lang="en-NZ" dirty="0"/>
          </a:p>
        </p:txBody>
      </p:sp>
      <p:sp>
        <p:nvSpPr>
          <p:cNvPr id="12" name="TextBox 11"/>
          <p:cNvSpPr txBox="1"/>
          <p:nvPr/>
        </p:nvSpPr>
        <p:spPr>
          <a:xfrm>
            <a:off x="1503330" y="1700808"/>
            <a:ext cx="7317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/>
              <a:t>Factors Impacting on Private Sector Enhancement</a:t>
            </a:r>
            <a:endParaRPr lang="en-NZ" sz="2000" b="1" dirty="0"/>
          </a:p>
        </p:txBody>
      </p:sp>
      <p:sp>
        <p:nvSpPr>
          <p:cNvPr id="13" name="Right Arrow 12"/>
          <p:cNvSpPr/>
          <p:nvPr/>
        </p:nvSpPr>
        <p:spPr>
          <a:xfrm>
            <a:off x="3131840" y="4149080"/>
            <a:ext cx="720080" cy="319889"/>
          </a:xfrm>
          <a:prstGeom prst="rightArrow">
            <a:avLst/>
          </a:prstGeom>
          <a:solidFill>
            <a:schemeClr val="tx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TextBox 13"/>
          <p:cNvSpPr txBox="1"/>
          <p:nvPr/>
        </p:nvSpPr>
        <p:spPr>
          <a:xfrm>
            <a:off x="467544" y="414908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Renewable Energy</a:t>
            </a:r>
            <a:endParaRPr lang="en-NZ" dirty="0"/>
          </a:p>
        </p:txBody>
      </p:sp>
      <p:sp>
        <p:nvSpPr>
          <p:cNvPr id="15" name="Left Arrow 14"/>
          <p:cNvSpPr/>
          <p:nvPr/>
        </p:nvSpPr>
        <p:spPr>
          <a:xfrm>
            <a:off x="4463306" y="4149079"/>
            <a:ext cx="828774" cy="2973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TextBox 15"/>
          <p:cNvSpPr txBox="1"/>
          <p:nvPr/>
        </p:nvSpPr>
        <p:spPr>
          <a:xfrm>
            <a:off x="5796136" y="407707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Supply Constraints</a:t>
            </a:r>
            <a:endParaRPr lang="en-NZ" dirty="0"/>
          </a:p>
        </p:txBody>
      </p:sp>
      <p:sp>
        <p:nvSpPr>
          <p:cNvPr id="17" name="TextBox 16"/>
          <p:cNvSpPr txBox="1"/>
          <p:nvPr/>
        </p:nvSpPr>
        <p:spPr>
          <a:xfrm>
            <a:off x="1547664" y="22768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 </a:t>
            </a:r>
            <a:endParaRPr lang="en-NZ" dirty="0"/>
          </a:p>
        </p:txBody>
      </p:sp>
      <p:sp>
        <p:nvSpPr>
          <p:cNvPr id="18" name="TextBox 17"/>
          <p:cNvSpPr txBox="1"/>
          <p:nvPr/>
        </p:nvSpPr>
        <p:spPr>
          <a:xfrm>
            <a:off x="5490962" y="2276872"/>
            <a:ext cx="3113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/>
              <a:t>Constraining Change</a:t>
            </a:r>
            <a:endParaRPr lang="en-NZ" sz="2000" b="1" dirty="0"/>
          </a:p>
        </p:txBody>
      </p:sp>
      <p:pic>
        <p:nvPicPr>
          <p:cNvPr id="19" name="Picture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632"/>
            <a:ext cx="1296144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20" name="Picture 19" descr="X:\TRADECOM II\Communication&amp;Visibility\Logo\LOGO MOTT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8" y="188640"/>
            <a:ext cx="2141984" cy="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Left Arrow 20"/>
          <p:cNvSpPr/>
          <p:nvPr/>
        </p:nvSpPr>
        <p:spPr>
          <a:xfrm>
            <a:off x="4463306" y="4653136"/>
            <a:ext cx="828774" cy="256674"/>
          </a:xfrm>
          <a:prstGeom prst="leftArrow">
            <a:avLst>
              <a:gd name="adj1" fmla="val 6468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TextBox 21"/>
          <p:cNvSpPr txBox="1"/>
          <p:nvPr/>
        </p:nvSpPr>
        <p:spPr>
          <a:xfrm>
            <a:off x="5796136" y="4581128"/>
            <a:ext cx="2917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Cost &amp; Access to Finance</a:t>
            </a:r>
            <a:endParaRPr lang="en-NZ" dirty="0"/>
          </a:p>
        </p:txBody>
      </p:sp>
      <p:sp>
        <p:nvSpPr>
          <p:cNvPr id="23" name="Right Arrow 22"/>
          <p:cNvSpPr/>
          <p:nvPr/>
        </p:nvSpPr>
        <p:spPr>
          <a:xfrm>
            <a:off x="3131840" y="4653136"/>
            <a:ext cx="720080" cy="369332"/>
          </a:xfrm>
          <a:prstGeom prst="rightArrow">
            <a:avLst/>
          </a:prstGeom>
          <a:solidFill>
            <a:schemeClr val="tx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467544" y="4725144"/>
            <a:ext cx="1944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Support Schemes</a:t>
            </a:r>
            <a:endParaRPr lang="en-NZ" dirty="0"/>
          </a:p>
        </p:txBody>
      </p:sp>
      <p:sp>
        <p:nvSpPr>
          <p:cNvPr id="25" name="TextBox 24"/>
          <p:cNvSpPr txBox="1"/>
          <p:nvPr/>
        </p:nvSpPr>
        <p:spPr>
          <a:xfrm>
            <a:off x="611560" y="2276872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/>
              <a:t>Supporting Change</a:t>
            </a:r>
            <a:endParaRPr lang="en-NZ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619672" y="1095127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/>
              <a:t>Knowledge Sharing  on Trade &amp; Investment </a:t>
            </a:r>
            <a:endParaRPr lang="en-NZ" sz="2400" b="1" dirty="0"/>
          </a:p>
        </p:txBody>
      </p:sp>
      <p:sp>
        <p:nvSpPr>
          <p:cNvPr id="27" name="Right Arrow 26"/>
          <p:cNvSpPr/>
          <p:nvPr/>
        </p:nvSpPr>
        <p:spPr>
          <a:xfrm>
            <a:off x="3131840" y="5229201"/>
            <a:ext cx="720080" cy="360040"/>
          </a:xfrm>
          <a:prstGeom prst="rightArrow">
            <a:avLst/>
          </a:prstGeom>
          <a:solidFill>
            <a:schemeClr val="tx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TextBox 27"/>
          <p:cNvSpPr txBox="1"/>
          <p:nvPr/>
        </p:nvSpPr>
        <p:spPr>
          <a:xfrm>
            <a:off x="467543" y="5229200"/>
            <a:ext cx="2088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Personal Property Securities </a:t>
            </a:r>
            <a:endParaRPr lang="en-NZ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28527"/>
            <a:ext cx="1296144" cy="612841"/>
          </a:xfrm>
          <a:prstGeom prst="rect">
            <a:avLst/>
          </a:prstGeom>
        </p:spPr>
      </p:pic>
      <p:sp>
        <p:nvSpPr>
          <p:cNvPr id="30" name="Left Arrow 29"/>
          <p:cNvSpPr/>
          <p:nvPr/>
        </p:nvSpPr>
        <p:spPr>
          <a:xfrm>
            <a:off x="4463306" y="5229200"/>
            <a:ext cx="828774" cy="3231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5796136" y="52292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Payments Systems</a:t>
            </a:r>
            <a:endParaRPr lang="en-NZ" dirty="0"/>
          </a:p>
        </p:txBody>
      </p:sp>
      <p:sp>
        <p:nvSpPr>
          <p:cNvPr id="31" name="Rectangle 30"/>
          <p:cNvSpPr/>
          <p:nvPr/>
        </p:nvSpPr>
        <p:spPr>
          <a:xfrm>
            <a:off x="179512" y="622860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4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397225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6144" y="3140969"/>
            <a:ext cx="1299592" cy="1368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Chain</a:t>
            </a:r>
          </a:p>
          <a:p>
            <a:pPr algn="ctr"/>
            <a:endParaRPr lang="en-N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99792" y="3169389"/>
            <a:ext cx="1296144" cy="1339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42047" y="3140968"/>
            <a:ext cx="1254089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Capacity</a:t>
            </a:r>
          </a:p>
          <a:p>
            <a:pPr algn="ctr"/>
            <a:r>
              <a:rPr lang="en-N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</a:t>
            </a:r>
            <a:endParaRPr lang="en-N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9496" y="3169389"/>
            <a:ext cx="1204832" cy="1339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</a:t>
            </a:r>
          </a:p>
          <a:p>
            <a:pPr algn="ctr"/>
            <a:r>
              <a:rPr lang="en-N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</a:t>
            </a:r>
            <a:endParaRPr lang="en-NZ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848600" y="3501008"/>
            <a:ext cx="1043880" cy="481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Down Arrow 7"/>
          <p:cNvSpPr/>
          <p:nvPr/>
        </p:nvSpPr>
        <p:spPr>
          <a:xfrm>
            <a:off x="1187624" y="2420888"/>
            <a:ext cx="533400" cy="652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Down Arrow 8"/>
          <p:cNvSpPr/>
          <p:nvPr/>
        </p:nvSpPr>
        <p:spPr>
          <a:xfrm>
            <a:off x="3030488" y="2420888"/>
            <a:ext cx="533400" cy="6679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Down Arrow 9"/>
          <p:cNvSpPr/>
          <p:nvPr/>
        </p:nvSpPr>
        <p:spPr>
          <a:xfrm>
            <a:off x="4830688" y="2420888"/>
            <a:ext cx="533400" cy="6679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Down Arrow 10"/>
          <p:cNvSpPr/>
          <p:nvPr/>
        </p:nvSpPr>
        <p:spPr>
          <a:xfrm>
            <a:off x="6630888" y="2420888"/>
            <a:ext cx="533400" cy="6679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827584" y="1628801"/>
            <a:ext cx="68580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Pillars of SAME</a:t>
            </a:r>
            <a:endParaRPr lang="en-NZ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316" y="6237312"/>
            <a:ext cx="1512168" cy="57606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848600" y="4221088"/>
            <a:ext cx="1043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/>
              <a:t>Market Access/</a:t>
            </a:r>
            <a:endParaRPr lang="en-NZ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949152" y="4725144"/>
            <a:ext cx="131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Supplier</a:t>
            </a:r>
          </a:p>
          <a:p>
            <a:r>
              <a:rPr lang="en-NZ" sz="16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To</a:t>
            </a:r>
          </a:p>
          <a:p>
            <a:r>
              <a:rPr lang="en-NZ" sz="16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</a:t>
            </a:r>
            <a:endParaRPr lang="en-NZ" sz="16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28123" y="4725144"/>
            <a:ext cx="21998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 Intelligence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 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 </a:t>
            </a: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Indicators</a:t>
            </a:r>
            <a:endParaRPr lang="en-NZ" sz="16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1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60371" y="4725144"/>
            <a:ext cx="21998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</a:t>
            </a: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Production</a:t>
            </a:r>
            <a:endParaRPr lang="en-NZ" sz="1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</a:t>
            </a:r>
            <a:endParaRPr lang="en-NZ" sz="1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9813" y="4725144"/>
            <a:ext cx="140053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NZ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HACCP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NZ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NZ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</a:t>
            </a:r>
            <a:endParaRPr lang="en-NZ" sz="1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71800" y="350100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</a:t>
            </a:r>
          </a:p>
          <a:p>
            <a:r>
              <a:rPr lang="en-NZ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Devlmnt</a:t>
            </a:r>
            <a:endParaRPr lang="en-N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Picture 22" descr="X:\TRADECOM II\Communication&amp;Visibility\Logo\LOGO MOTT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448272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316" y="228600"/>
            <a:ext cx="1620180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25" name="TextBox 24"/>
          <p:cNvSpPr txBox="1"/>
          <p:nvPr/>
        </p:nvSpPr>
        <p:spPr>
          <a:xfrm>
            <a:off x="1619672" y="951111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Knowledge Sharing  on Trade &amp; Investment </a:t>
            </a:r>
            <a:endParaRPr lang="en-NZ" sz="2400" dirty="0"/>
          </a:p>
        </p:txBody>
      </p:sp>
      <p:sp>
        <p:nvSpPr>
          <p:cNvPr id="26" name="Rectangle 25"/>
          <p:cNvSpPr/>
          <p:nvPr/>
        </p:nvSpPr>
        <p:spPr>
          <a:xfrm>
            <a:off x="107504" y="620090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4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2861544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40085"/>
          </a:xfrm>
        </p:spPr>
        <p:txBody>
          <a:bodyPr/>
          <a:lstStyle/>
          <a:p>
            <a:r>
              <a:rPr lang="en-N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Sharing  on Trade &amp; Investment </a:t>
            </a:r>
            <a:endParaRPr lang="en-NZ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84482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Public Private dialogue improving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Relationship with Ministry Commerce, Industry &amp; Labour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SAME hold permanent place on government committees</a:t>
            </a:r>
          </a:p>
          <a:p>
            <a:r>
              <a:rPr lang="en-NZ" dirty="0"/>
              <a:t> </a:t>
            </a:r>
            <a:r>
              <a:rPr lang="en-NZ" dirty="0" smtClean="0"/>
              <a:t>         representing private sector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Also represented on number of Statutory Board such as SQA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Slowly increasing influence on government policy </a:t>
            </a:r>
            <a:r>
              <a:rPr lang="en-NZ" dirty="0" err="1" smtClean="0"/>
              <a:t>eg</a:t>
            </a:r>
            <a:r>
              <a:rPr lang="en-NZ" dirty="0" smtClean="0"/>
              <a:t> Export Plan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Area for Discussion Direct Investment Private Sector </a:t>
            </a:r>
          </a:p>
          <a:p>
            <a:endParaRPr lang="en-NZ" dirty="0" smtClean="0"/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</p:txBody>
      </p:sp>
      <p:pic>
        <p:nvPicPr>
          <p:cNvPr id="4" name="Picture 3" descr="X:\TRADECOM II\Communication&amp;Visibility\Logo\LOGO MOTT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8" y="188640"/>
            <a:ext cx="192596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632"/>
            <a:ext cx="1296144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28527"/>
            <a:ext cx="1296144" cy="6128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79512" y="622860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4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95951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92696" y="304800"/>
            <a:ext cx="8291264" cy="494928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C000"/>
                </a:solidFill>
              </a:rPr>
              <a:t>Product quality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8781"/>
            <a:ext cx="4876799" cy="43742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/>
              <a:t>HACCP Certification under SAME: started 2014</a:t>
            </a:r>
          </a:p>
          <a:p>
            <a:pPr lvl="1">
              <a:lnSpc>
                <a:spcPct val="150000"/>
              </a:lnSpc>
            </a:pPr>
            <a:r>
              <a:rPr lang="en-GB" sz="1800" dirty="0" smtClean="0"/>
              <a:t>10companies </a:t>
            </a:r>
            <a:r>
              <a:rPr lang="en-GB" sz="1800" dirty="0" smtClean="0"/>
              <a:t>accredited </a:t>
            </a:r>
            <a:r>
              <a:rPr lang="en-GB" sz="1800" dirty="0" smtClean="0"/>
              <a:t>by December 2017</a:t>
            </a:r>
            <a:endParaRPr lang="en-GB" sz="1800" dirty="0"/>
          </a:p>
          <a:p>
            <a:pPr lvl="1">
              <a:lnSpc>
                <a:spcPct val="150000"/>
              </a:lnSpc>
            </a:pPr>
            <a:r>
              <a:rPr lang="en-GB" sz="1800" dirty="0"/>
              <a:t>Program is ongoing/ 16+ companies.</a:t>
            </a:r>
          </a:p>
          <a:p>
            <a:pPr lvl="1">
              <a:lnSpc>
                <a:spcPct val="150000"/>
              </a:lnSpc>
            </a:pPr>
            <a:endParaRPr lang="en-GB" sz="2400" dirty="0"/>
          </a:p>
          <a:p>
            <a:pPr lvl="1">
              <a:lnSpc>
                <a:spcPct val="150000"/>
              </a:lnSpc>
            </a:pPr>
            <a:endParaRPr lang="en-GB" sz="2400" dirty="0"/>
          </a:p>
          <a:p>
            <a:pPr>
              <a:lnSpc>
                <a:spcPct val="150000"/>
              </a:lnSpc>
            </a:pPr>
            <a:endParaRPr lang="en-GB" sz="2400" dirty="0"/>
          </a:p>
          <a:p>
            <a:pPr>
              <a:lnSpc>
                <a:spcPct val="150000"/>
              </a:lnSpc>
            </a:pPr>
            <a:endParaRPr lang="en-GB" sz="1000" dirty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  <a:p>
            <a:endParaRPr lang="en-US" dirty="0"/>
          </a:p>
        </p:txBody>
      </p:sp>
      <p:pic>
        <p:nvPicPr>
          <p:cNvPr id="1026" name="Picture 2" descr="C:\Users\Kirifi.Pouno\Documents\SAM-PHAMA\4 Communications\Photos\HACCP\SAME\IMG-20141219-004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9" y="127714"/>
            <a:ext cx="3784242" cy="283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irifi.Pouno\Documents\SAM-PHAMA\4 Communications\Photos\HACCP\SAME\IMG-20160524-025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9" y="3225352"/>
            <a:ext cx="3784243" cy="283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2694" y="5538204"/>
            <a:ext cx="3486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</a:rPr>
              <a:t>SAME industry products</a:t>
            </a:r>
          </a:p>
        </p:txBody>
      </p:sp>
      <p:pic>
        <p:nvPicPr>
          <p:cNvPr id="8" name="Picture 2" descr="C:\Users\Kirifi.Pouno\Documents\SAM-PHAMA\4 Communications\Photos_NZBiosecurity\IMG-20120731-000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080" y="3329828"/>
            <a:ext cx="3623120" cy="271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08079" y="4953000"/>
            <a:ext cx="3505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>
                <a:solidFill>
                  <a:schemeClr val="bg1"/>
                </a:solidFill>
              </a:rPr>
              <a:t>Tanumapua</a:t>
            </a:r>
            <a:r>
              <a:rPr lang="en-AU" dirty="0">
                <a:solidFill>
                  <a:schemeClr val="bg1"/>
                </a:solidFill>
              </a:rPr>
              <a:t> poultry farm</a:t>
            </a:r>
          </a:p>
        </p:txBody>
      </p:sp>
    </p:spTree>
    <p:extLst>
      <p:ext uri="{BB962C8B-B14F-4D97-AF65-F5344CB8AC3E}">
        <p14:creationId xmlns:p14="http://schemas.microsoft.com/office/powerpoint/2010/main" val="1161408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52063"/>
              </p:ext>
            </p:extLst>
          </p:nvPr>
        </p:nvGraphicFramePr>
        <p:xfrm>
          <a:off x="2514600" y="2323796"/>
          <a:ext cx="5009728" cy="3453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909"/>
                <a:gridCol w="1395745"/>
                <a:gridCol w="1944074"/>
              </a:tblGrid>
              <a:tr h="1321228">
                <a:tc>
                  <a:txBody>
                    <a:bodyPr/>
                    <a:lstStyle/>
                    <a:p>
                      <a:r>
                        <a:rPr lang="en-NZ" sz="1200" b="1" dirty="0" smtClean="0"/>
                        <a:t> </a:t>
                      </a:r>
                    </a:p>
                    <a:p>
                      <a:r>
                        <a:rPr lang="en-NZ" sz="1600" b="1" dirty="0" smtClean="0"/>
                        <a:t>Cocoa</a:t>
                      </a:r>
                    </a:p>
                    <a:p>
                      <a:r>
                        <a:rPr lang="en-NZ" sz="1600" b="1" dirty="0" smtClean="0"/>
                        <a:t>Virgin Coconut Oil</a:t>
                      </a:r>
                    </a:p>
                    <a:p>
                      <a:endParaRPr lang="en-NZ" sz="1600" b="1" dirty="0" smtClean="0"/>
                    </a:p>
                    <a:p>
                      <a:endParaRPr lang="en-NZ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600" dirty="0" smtClean="0"/>
                    </a:p>
                    <a:p>
                      <a:r>
                        <a:rPr lang="en-NZ" sz="1600" dirty="0" err="1" smtClean="0"/>
                        <a:t>Nonu</a:t>
                      </a:r>
                      <a:r>
                        <a:rPr lang="en-NZ" sz="1600" dirty="0" smtClean="0"/>
                        <a:t> Juice</a:t>
                      </a:r>
                    </a:p>
                    <a:p>
                      <a:r>
                        <a:rPr lang="en-NZ" sz="1600" dirty="0" smtClean="0"/>
                        <a:t>Fish</a:t>
                      </a:r>
                    </a:p>
                    <a:p>
                      <a:r>
                        <a:rPr lang="en-NZ" sz="1600" dirty="0" smtClean="0"/>
                        <a:t>Ginger</a:t>
                      </a:r>
                      <a:endParaRPr lang="en-N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600" dirty="0" smtClean="0"/>
                    </a:p>
                    <a:p>
                      <a:r>
                        <a:rPr lang="en-NZ" sz="1600" dirty="0" smtClean="0"/>
                        <a:t>Breadfruit</a:t>
                      </a:r>
                    </a:p>
                    <a:p>
                      <a:r>
                        <a:rPr lang="en-NZ" sz="1600" dirty="0" smtClean="0"/>
                        <a:t>Kava</a:t>
                      </a:r>
                    </a:p>
                    <a:p>
                      <a:r>
                        <a:rPr lang="en-NZ" sz="1600" dirty="0" smtClean="0"/>
                        <a:t>Innovative –Value Added P</a:t>
                      </a:r>
                      <a:r>
                        <a:rPr lang="en-NZ" sz="1600" baseline="0" dirty="0" smtClean="0"/>
                        <a:t>roducts</a:t>
                      </a:r>
                      <a:endParaRPr lang="en-NZ" sz="1600" dirty="0"/>
                    </a:p>
                  </a:txBody>
                  <a:tcPr/>
                </a:tc>
              </a:tr>
              <a:tr h="1010385">
                <a:tc>
                  <a:txBody>
                    <a:bodyPr/>
                    <a:lstStyle/>
                    <a:p>
                      <a:endParaRPr lang="en-NZ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NZ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Coconut Cream</a:t>
                      </a:r>
                      <a:endParaRPr lang="en-NZ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600" dirty="0" smtClean="0"/>
                    </a:p>
                    <a:p>
                      <a:r>
                        <a:rPr lang="en-NZ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Beer</a:t>
                      </a:r>
                    </a:p>
                    <a:p>
                      <a:r>
                        <a:rPr lang="en-NZ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Coconut Oil</a:t>
                      </a:r>
                      <a:endParaRPr lang="en-NZ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NZ" sz="16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Agri</a:t>
                      </a:r>
                      <a:r>
                        <a:rPr lang="en-NZ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Based Products</a:t>
                      </a:r>
                      <a:endParaRPr lang="en-NZ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010385">
                <a:tc>
                  <a:txBody>
                    <a:bodyPr/>
                    <a:lstStyle/>
                    <a:p>
                      <a:endParaRPr lang="en-NZ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NZ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Water</a:t>
                      </a:r>
                      <a:endParaRPr lang="en-NZ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NZ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Taro</a:t>
                      </a:r>
                    </a:p>
                    <a:p>
                      <a:r>
                        <a:rPr lang="en-NZ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Copra Meal</a:t>
                      </a:r>
                      <a:endParaRPr lang="en-NZ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NZ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Handicrafts</a:t>
                      </a:r>
                      <a:endParaRPr lang="en-NZ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3100898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endParaRPr lang="en-N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5085184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Existing</a:t>
            </a:r>
            <a:endParaRPr lang="en-N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4397042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Products</a:t>
            </a:r>
            <a:endParaRPr lang="en-N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400" y="1916832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Existing</a:t>
            </a:r>
            <a:endParaRPr lang="en-N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1916832"/>
            <a:ext cx="961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endParaRPr lang="en-N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3400" y="155679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Markets</a:t>
            </a:r>
            <a:endParaRPr lang="en-N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9" descr="X:\TRADECOM II\Communication&amp;Visibility\Logo\LOGO MOTT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4629"/>
            <a:ext cx="216024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8600"/>
            <a:ext cx="1152128" cy="46409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2195736" y="1023119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Sharing  on Trade &amp; Investment </a:t>
            </a:r>
            <a:endParaRPr lang="en-N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237312"/>
            <a:ext cx="1224136" cy="4947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68623" y="5805264"/>
            <a:ext cx="7631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Pacific Oil made million dollar Investment Coconut  Oil Refining  </a:t>
            </a:r>
            <a:endParaRPr lang="en-NZ" b="1" dirty="0"/>
          </a:p>
        </p:txBody>
      </p:sp>
      <p:sp>
        <p:nvSpPr>
          <p:cNvPr id="14" name="Rectangle 13"/>
          <p:cNvSpPr/>
          <p:nvPr/>
        </p:nvSpPr>
        <p:spPr>
          <a:xfrm>
            <a:off x="179512" y="622860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4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3759557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95536"/>
          </a:xfrm>
        </p:spPr>
        <p:txBody>
          <a:bodyPr/>
          <a:lstStyle/>
          <a:p>
            <a:r>
              <a:rPr lang="en-NZ" sz="2400" dirty="0" smtClean="0">
                <a:solidFill>
                  <a:schemeClr val="tx1"/>
                </a:solidFill>
              </a:rPr>
              <a:t>Knowledge Sharing  on Trade &amp; Investment</a:t>
            </a:r>
            <a:endParaRPr lang="en-NZ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1700808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000" b="1" dirty="0" smtClean="0"/>
              <a:t>Interim Outputs </a:t>
            </a:r>
            <a:r>
              <a:rPr lang="en-NZ" sz="2000" b="1" dirty="0" smtClean="0"/>
              <a:t>of Trade Com </a:t>
            </a:r>
            <a:r>
              <a:rPr lang="en-NZ" sz="2000" b="1" dirty="0" smtClean="0"/>
              <a:t>Program </a:t>
            </a:r>
            <a:endParaRPr lang="en-NZ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276872"/>
            <a:ext cx="72728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NZ" dirty="0"/>
              <a:t> </a:t>
            </a:r>
            <a:r>
              <a:rPr lang="en-NZ" dirty="0" smtClean="0"/>
              <a:t>     Gap Analysis </a:t>
            </a:r>
            <a:r>
              <a:rPr lang="en-NZ" dirty="0" smtClean="0"/>
              <a:t>Completed-Number of conformity issues</a:t>
            </a:r>
            <a:endParaRPr lang="en-NZ" dirty="0" smtClean="0"/>
          </a:p>
          <a:p>
            <a:pPr marL="285750" indent="-285750">
              <a:buFont typeface="Wingdings" pitchFamily="2" charset="2"/>
              <a:buChar char="q"/>
            </a:pPr>
            <a:endParaRPr lang="en-NZ" sz="1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  Evaluation of Testing Laboratory showed limitations in</a:t>
            </a:r>
          </a:p>
          <a:p>
            <a:r>
              <a:rPr lang="en-NZ" dirty="0"/>
              <a:t> </a:t>
            </a:r>
            <a:r>
              <a:rPr lang="en-NZ" dirty="0" smtClean="0"/>
              <a:t>           range and effectiveness of </a:t>
            </a:r>
            <a:r>
              <a:rPr lang="en-NZ" dirty="0" smtClean="0"/>
              <a:t>tests. Many tests done off shore</a:t>
            </a:r>
            <a:endParaRPr lang="en-NZ" dirty="0" smtClean="0"/>
          </a:p>
          <a:p>
            <a:pPr marL="285750" indent="-285750">
              <a:buFont typeface="Wingdings" pitchFamily="2" charset="2"/>
              <a:buChar char="q"/>
            </a:pPr>
            <a:endParaRPr lang="en-NZ" sz="1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  Production of test questionnaire guiding companies through</a:t>
            </a:r>
          </a:p>
          <a:p>
            <a:r>
              <a:rPr lang="en-NZ" dirty="0"/>
              <a:t> </a:t>
            </a:r>
            <a:r>
              <a:rPr lang="en-NZ" dirty="0" smtClean="0"/>
              <a:t>           EU requirements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sz="1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   Site Visits of companies exporting to evaluate readiness 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sz="1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   Final Seminar program agreed. EU  regional representatives to</a:t>
            </a:r>
          </a:p>
          <a:p>
            <a:r>
              <a:rPr lang="en-NZ" dirty="0"/>
              <a:t> </a:t>
            </a:r>
            <a:r>
              <a:rPr lang="en-NZ" dirty="0" smtClean="0"/>
              <a:t>            be </a:t>
            </a:r>
            <a:r>
              <a:rPr lang="en-NZ" dirty="0" smtClean="0"/>
              <a:t>invited</a:t>
            </a:r>
            <a:endParaRPr lang="en-NZ" dirty="0" smtClean="0"/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endParaRPr lang="en-NZ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72" y="404664"/>
            <a:ext cx="1152128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6" name="Picture 5" descr="X:\TRADECOM II\Communication&amp;Visibility\Logo\LOGO MOTT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8698"/>
            <a:ext cx="2088232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5303"/>
            <a:ext cx="1259632" cy="5760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9512" y="616704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1802749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2060848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Capacity Building- Better understanding of requirements export to EU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Completion of Standards Manual 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Support for opening </a:t>
            </a:r>
            <a:r>
              <a:rPr lang="en-NZ" dirty="0" smtClean="0"/>
              <a:t>markets for specific Niche Products</a:t>
            </a:r>
            <a:endParaRPr lang="en-NZ" dirty="0" smtClean="0"/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Potential for Cosmetic Products  from coconut oil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Strengthening the Testing </a:t>
            </a:r>
            <a:r>
              <a:rPr lang="en-NZ" dirty="0" smtClean="0"/>
              <a:t>Capabilities </a:t>
            </a:r>
            <a:r>
              <a:rPr lang="en-NZ" dirty="0" smtClean="0"/>
              <a:t>of </a:t>
            </a:r>
            <a:r>
              <a:rPr lang="en-NZ" dirty="0" smtClean="0"/>
              <a:t>Government Testing </a:t>
            </a:r>
          </a:p>
          <a:p>
            <a:r>
              <a:rPr lang="en-NZ" dirty="0"/>
              <a:t> </a:t>
            </a:r>
            <a:r>
              <a:rPr lang="en-NZ" dirty="0" smtClean="0"/>
              <a:t>        Laboratory</a:t>
            </a:r>
            <a:r>
              <a:rPr lang="en-NZ" dirty="0" smtClean="0"/>
              <a:t>  </a:t>
            </a:r>
            <a:endParaRPr lang="en-NZ" dirty="0" smtClean="0"/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Support for Trade Mission or direct contact with Importers </a:t>
            </a:r>
            <a:r>
              <a:rPr lang="en-NZ" dirty="0" smtClean="0"/>
              <a:t>In </a:t>
            </a:r>
            <a:r>
              <a:rPr lang="en-NZ" dirty="0" smtClean="0"/>
              <a:t>the EU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</a:t>
            </a:r>
            <a:r>
              <a:rPr lang="en-NZ" dirty="0" smtClean="0"/>
              <a:t>Consideration</a:t>
            </a:r>
            <a:r>
              <a:rPr lang="en-NZ" dirty="0" smtClean="0"/>
              <a:t> </a:t>
            </a:r>
            <a:r>
              <a:rPr lang="en-NZ" dirty="0" smtClean="0"/>
              <a:t>Geographic indicators for newer Export Products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2555776" y="1412776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Opportunities Going </a:t>
            </a:r>
            <a:r>
              <a:rPr lang="en-NZ" sz="2400" dirty="0"/>
              <a:t>F</a:t>
            </a:r>
            <a:r>
              <a:rPr lang="en-NZ" sz="2400" dirty="0" smtClean="0"/>
              <a:t>orward</a:t>
            </a:r>
            <a:endParaRPr lang="en-NZ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11660" y="908720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Knowledge Sharing  on Trade &amp; Investment </a:t>
            </a:r>
            <a:endParaRPr lang="en-NZ" sz="2400" dirty="0"/>
          </a:p>
        </p:txBody>
      </p:sp>
      <p:pic>
        <p:nvPicPr>
          <p:cNvPr id="6" name="Picture 5" descr="X:\TRADECOM II\Communication&amp;Visibility\Logo\LOGO MOTT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8698"/>
            <a:ext cx="2088232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19075"/>
            <a:ext cx="1152128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5303"/>
            <a:ext cx="1259632" cy="57606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9512" y="616704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3572216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ownloads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36912"/>
            <a:ext cx="32403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X:\TRADECOM II\Communication&amp;Visibility\Logo\LOGO MOTT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16024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28600"/>
            <a:ext cx="1152128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619672" y="1167135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Sharing  on Trade &amp; Investment </a:t>
            </a:r>
            <a:endParaRPr lang="en-N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880" y="6237312"/>
            <a:ext cx="1115616" cy="5040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1988840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Major Initiative by SAME to encourage and Reward Excellence in Exporting </a:t>
            </a:r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5157192"/>
            <a:ext cx="729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Seminar  of current project will take place and aligned with Export Awards event 27 April 2018</a:t>
            </a:r>
            <a:endParaRPr lang="en-N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616704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830828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6951" y="548680"/>
            <a:ext cx="8075240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Trade Knowledge </a:t>
            </a:r>
            <a:r>
              <a:rPr lang="en-N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Sharing  &amp; Investment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141277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/>
              <a:t>Objective</a:t>
            </a:r>
            <a:r>
              <a:rPr lang="en-NZ" b="1" dirty="0" smtClean="0"/>
              <a:t>s</a:t>
            </a:r>
            <a:r>
              <a:rPr lang="en-NZ" dirty="0" smtClean="0"/>
              <a:t> </a:t>
            </a:r>
            <a:r>
              <a:rPr lang="en-NZ" dirty="0" smtClean="0"/>
              <a:t>– </a:t>
            </a:r>
            <a:r>
              <a:rPr lang="en-NZ" sz="2000" b="1" dirty="0" smtClean="0"/>
              <a:t>Program with SAME</a:t>
            </a:r>
            <a:endParaRPr lang="en-NZ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206084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Private Sector Competiveness Improved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sz="1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3568" y="2492896"/>
            <a:ext cx="82089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</a:t>
            </a:r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Gap Analysis of the Regulatory &amp; Policy Framework against best </a:t>
            </a:r>
            <a:endParaRPr lang="en-N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Models</a:t>
            </a:r>
            <a:endParaRPr lang="en-N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NZ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Focus on building capacity to export to EU market-understanding EU </a:t>
            </a:r>
          </a:p>
          <a:p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legislation and requirements of EU market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Identify opportunities into the </a:t>
            </a:r>
            <a:r>
              <a:rPr lang="en-N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</a:t>
            </a:r>
            <a:endParaRPr lang="en-N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72514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 smtClean="0"/>
              <a:t>Support given </a:t>
            </a:r>
            <a:r>
              <a:rPr lang="en-NZ" sz="2000" dirty="0"/>
              <a:t> </a:t>
            </a:r>
            <a:r>
              <a:rPr lang="en-NZ" sz="2000" dirty="0" smtClean="0"/>
              <a:t>for</a:t>
            </a:r>
            <a:r>
              <a:rPr lang="en-NZ" sz="2000" dirty="0" smtClean="0"/>
              <a:t> </a:t>
            </a:r>
            <a:r>
              <a:rPr lang="en-NZ" sz="2000" dirty="0" smtClean="0"/>
              <a:t>Interim Economic Partnership Agreement  </a:t>
            </a:r>
          </a:p>
          <a:p>
            <a:r>
              <a:rPr lang="en-NZ" sz="1600" dirty="0" smtClean="0"/>
              <a:t>	Important Complementary to each  other to ensure no overlap </a:t>
            </a:r>
          </a:p>
        </p:txBody>
      </p:sp>
      <p:pic>
        <p:nvPicPr>
          <p:cNvPr id="12" name="Pictur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88640"/>
            <a:ext cx="936104" cy="46409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3" name="Picture 12" descr="X:\TRADECOM II\Communication&amp;Visibility\Logo\LOGO MOTT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44216" cy="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179512" y="616704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237312"/>
            <a:ext cx="1080120" cy="5040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3568" y="544522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On-going support to MFAT on Trade Agreements such as Pacer Plus</a:t>
            </a: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2311497" y="4293096"/>
            <a:ext cx="4276727" cy="375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</a:t>
            </a:r>
            <a:r>
              <a:rPr lang="en-NZ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TradeCom</a:t>
            </a:r>
            <a:r>
              <a:rPr lang="en-N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Support</a:t>
            </a:r>
            <a:endParaRPr lang="en-N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16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060848"/>
            <a:ext cx="7380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Samoa has Sound Broad Based Legislative framework  within which the Private Sector Operates </a:t>
            </a:r>
            <a:endParaRPr lang="en-NZ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2852936"/>
            <a:ext cx="70927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Foreign Investment Act 2000 with amendment 2015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sz="1100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Codex </a:t>
            </a:r>
            <a:r>
              <a:rPr lang="en-NZ" dirty="0" err="1" smtClean="0"/>
              <a:t>Alimentarius</a:t>
            </a:r>
            <a:r>
              <a:rPr lang="en-NZ" dirty="0" smtClean="0"/>
              <a:t> Commission- Food Safety Standards</a:t>
            </a:r>
          </a:p>
          <a:p>
            <a:r>
              <a:rPr lang="en-NZ" dirty="0"/>
              <a:t>	</a:t>
            </a:r>
            <a:r>
              <a:rPr lang="en-NZ" dirty="0" smtClean="0"/>
              <a:t>		                      Food Labelling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sz="1100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PACER PLUS- Trade in Good &amp; Services plus Investments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sz="1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Personal Property Securities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sz="1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Fair Trading ACT</a:t>
            </a:r>
          </a:p>
          <a:p>
            <a:pPr marL="285750" indent="-285750">
              <a:buFont typeface="Wingdings" pitchFamily="2" charset="2"/>
              <a:buChar char="q"/>
            </a:pPr>
            <a:endParaRPr lang="en-NZ" sz="1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NZ" dirty="0" smtClean="0"/>
              <a:t>     Customs is gradually implementing </a:t>
            </a:r>
            <a:r>
              <a:rPr lang="en-NZ" dirty="0" err="1" smtClean="0"/>
              <a:t>Asycuda</a:t>
            </a:r>
            <a:r>
              <a:rPr lang="en-NZ" dirty="0" smtClean="0"/>
              <a:t> World with</a:t>
            </a:r>
          </a:p>
          <a:p>
            <a:r>
              <a:rPr lang="en-NZ" dirty="0"/>
              <a:t> </a:t>
            </a:r>
            <a:r>
              <a:rPr lang="en-NZ" dirty="0" smtClean="0"/>
              <a:t>         increasing emphasis on Post Clearance Audits</a:t>
            </a:r>
            <a:endParaRPr lang="en-NZ" dirty="0"/>
          </a:p>
        </p:txBody>
      </p:sp>
      <p:pic>
        <p:nvPicPr>
          <p:cNvPr id="7" name="Picture 6" descr="X:\TRADECOM II\Communication&amp;Visibility\Logo\LOGO MOTT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8600"/>
            <a:ext cx="1944216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28600"/>
            <a:ext cx="1080120" cy="6000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691680" y="1052736"/>
            <a:ext cx="5745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Sharing  on Trade &amp; Investment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237312"/>
            <a:ext cx="1080120" cy="5040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27584" y="162880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/>
              <a:t>Environmen</a:t>
            </a:r>
            <a:r>
              <a:rPr lang="en-NZ" b="1" dirty="0" smtClean="0"/>
              <a:t>t</a:t>
            </a:r>
            <a:endParaRPr lang="en-NZ" b="1" dirty="0"/>
          </a:p>
        </p:txBody>
      </p:sp>
      <p:sp>
        <p:nvSpPr>
          <p:cNvPr id="5" name="Rectangle 4"/>
          <p:cNvSpPr/>
          <p:nvPr/>
        </p:nvSpPr>
        <p:spPr>
          <a:xfrm>
            <a:off x="179512" y="621814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4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26308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7824" y="1700808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Private Sector Support Schemes</a:t>
            </a:r>
            <a:endParaRPr lang="en-N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971600" y="2564904"/>
            <a:ext cx="1512168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/>
          <p:cNvSpPr txBox="1"/>
          <p:nvPr/>
        </p:nvSpPr>
        <p:spPr>
          <a:xfrm>
            <a:off x="1115616" y="26369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bg1"/>
                </a:solidFill>
              </a:rPr>
              <a:t>PHAMA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3848" y="2420888"/>
            <a:ext cx="5112568" cy="93610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/>
              <a:t>Pacific Horticultural &amp;  Agricultural Market </a:t>
            </a:r>
            <a:r>
              <a:rPr lang="en-NZ" dirty="0" smtClean="0"/>
              <a:t>Access</a:t>
            </a:r>
          </a:p>
          <a:p>
            <a:pPr algn="ctr"/>
            <a:r>
              <a:rPr lang="en-NZ" sz="1600" dirty="0" smtClean="0"/>
              <a:t>Supporting HACCP Program also investment in enhancing sup</a:t>
            </a:r>
            <a:r>
              <a:rPr lang="en-NZ" dirty="0" smtClean="0"/>
              <a:t>ply </a:t>
            </a:r>
            <a:r>
              <a:rPr lang="en-NZ" dirty="0" err="1" smtClean="0"/>
              <a:t>ie</a:t>
            </a:r>
            <a:r>
              <a:rPr lang="en-NZ" dirty="0" smtClean="0"/>
              <a:t> </a:t>
            </a:r>
            <a:r>
              <a:rPr lang="en-NZ" sz="1600" dirty="0" smtClean="0"/>
              <a:t>Driers</a:t>
            </a:r>
            <a:r>
              <a:rPr lang="en-NZ" dirty="0" smtClean="0"/>
              <a:t> </a:t>
            </a:r>
            <a:endParaRPr lang="en-NZ" dirty="0"/>
          </a:p>
        </p:txBody>
      </p:sp>
      <p:sp>
        <p:nvSpPr>
          <p:cNvPr id="7" name="Pentagon 6"/>
          <p:cNvSpPr/>
          <p:nvPr/>
        </p:nvSpPr>
        <p:spPr>
          <a:xfrm>
            <a:off x="971600" y="3573016"/>
            <a:ext cx="1557356" cy="5133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36450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>
                <a:solidFill>
                  <a:schemeClr val="bg1"/>
                </a:solidFill>
              </a:rPr>
              <a:t>PSSF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3848" y="3501008"/>
            <a:ext cx="5112568" cy="7200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 smtClean="0"/>
          </a:p>
          <a:p>
            <a:pPr algn="ctr"/>
            <a:r>
              <a:rPr lang="en-NZ" sz="1600" dirty="0" smtClean="0"/>
              <a:t>Private Sector Support Facility Funded by NZ &amp; UNDP</a:t>
            </a:r>
          </a:p>
          <a:p>
            <a:pPr algn="ctr"/>
            <a:r>
              <a:rPr lang="en-NZ" sz="1600" dirty="0" smtClean="0"/>
              <a:t>Small G rants to Manufacturing </a:t>
            </a:r>
          </a:p>
          <a:p>
            <a:pPr algn="ctr"/>
            <a:r>
              <a:rPr lang="en-NZ" dirty="0"/>
              <a:t>F</a:t>
            </a:r>
          </a:p>
        </p:txBody>
      </p:sp>
      <p:sp>
        <p:nvSpPr>
          <p:cNvPr id="10" name="Pentagon 9"/>
          <p:cNvSpPr/>
          <p:nvPr/>
        </p:nvSpPr>
        <p:spPr>
          <a:xfrm>
            <a:off x="971600" y="4365104"/>
            <a:ext cx="1656184" cy="6480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TextBox 10"/>
          <p:cNvSpPr txBox="1"/>
          <p:nvPr/>
        </p:nvSpPr>
        <p:spPr>
          <a:xfrm>
            <a:off x="971600" y="436510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>
                <a:solidFill>
                  <a:schemeClr val="bg1"/>
                </a:solidFill>
              </a:rPr>
              <a:t>Duty Concessions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3848" y="4365104"/>
            <a:ext cx="5112568" cy="7920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/>
              <a:t>Duty Concessions on importing of goods for manufacturing during start up phase. Limited to 1 year</a:t>
            </a:r>
            <a:endParaRPr lang="en-NZ" sz="1600" dirty="0"/>
          </a:p>
        </p:txBody>
      </p:sp>
      <p:pic>
        <p:nvPicPr>
          <p:cNvPr id="13" name="Picture 12" descr="X:\TRADECOM II\Communication&amp;Visibility\Logo\LOGO MOTT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8600"/>
            <a:ext cx="198022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8600"/>
            <a:ext cx="1224136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2015716" y="1023119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Sharing  on Trade &amp; Investment </a:t>
            </a:r>
            <a:endParaRPr lang="en-N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120" y="6228601"/>
            <a:ext cx="1179376" cy="512768"/>
          </a:xfrm>
          <a:prstGeom prst="rect">
            <a:avLst/>
          </a:prstGeom>
        </p:spPr>
      </p:pic>
      <p:sp>
        <p:nvSpPr>
          <p:cNvPr id="17" name="Pentagon 16"/>
          <p:cNvSpPr/>
          <p:nvPr/>
        </p:nvSpPr>
        <p:spPr>
          <a:xfrm>
            <a:off x="971600" y="5373216"/>
            <a:ext cx="1557356" cy="51334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b="1" dirty="0" smtClean="0"/>
              <a:t>SACEP</a:t>
            </a:r>
          </a:p>
          <a:p>
            <a:pPr algn="ctr"/>
            <a:r>
              <a:rPr lang="en-NZ" b="1" dirty="0" smtClean="0"/>
              <a:t>SABS</a:t>
            </a:r>
            <a:endParaRPr lang="en-NZ" b="1" dirty="0"/>
          </a:p>
        </p:txBody>
      </p:sp>
      <p:sp>
        <p:nvSpPr>
          <p:cNvPr id="2" name="Rectangle 1"/>
          <p:cNvSpPr/>
          <p:nvPr/>
        </p:nvSpPr>
        <p:spPr>
          <a:xfrm>
            <a:off x="3203848" y="5301208"/>
            <a:ext cx="5112568" cy="5853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b="1" dirty="0" smtClean="0"/>
              <a:t>Agriculture Support Schemes</a:t>
            </a:r>
            <a:endParaRPr lang="en-NZ" sz="1600" b="1" dirty="0"/>
          </a:p>
        </p:txBody>
      </p:sp>
      <p:sp>
        <p:nvSpPr>
          <p:cNvPr id="18" name="Rectangle 17"/>
          <p:cNvSpPr/>
          <p:nvPr/>
        </p:nvSpPr>
        <p:spPr>
          <a:xfrm>
            <a:off x="179512" y="622860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133735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600" b="1" dirty="0" smtClean="0"/>
              <a:t>Trade in Goods</a:t>
            </a:r>
          </a:p>
          <a:p>
            <a:pPr marL="0" indent="0">
              <a:buNone/>
            </a:pPr>
            <a:endParaRPr lang="en-NZ" sz="1100" dirty="0" smtClean="0"/>
          </a:p>
          <a:p>
            <a:pPr marL="0" indent="0">
              <a:buNone/>
            </a:pPr>
            <a:endParaRPr lang="en-NZ" sz="1100" dirty="0" smtClean="0"/>
          </a:p>
          <a:p>
            <a:r>
              <a:rPr lang="en-NZ" sz="2000" b="1" dirty="0" smtClean="0">
                <a:solidFill>
                  <a:srgbClr val="002060"/>
                </a:solidFill>
              </a:rPr>
              <a:t>Average Deficit over last 5 years ($700m)</a:t>
            </a:r>
          </a:p>
          <a:p>
            <a:endParaRPr lang="en-NZ" sz="1100" b="1" dirty="0" smtClean="0">
              <a:solidFill>
                <a:srgbClr val="002060"/>
              </a:solidFill>
            </a:endParaRPr>
          </a:p>
          <a:p>
            <a:r>
              <a:rPr lang="en-NZ" sz="2000" b="1" dirty="0" smtClean="0">
                <a:solidFill>
                  <a:srgbClr val="002060"/>
                </a:solidFill>
              </a:rPr>
              <a:t>The balance in trade &amp; goods expected to modestly  Improve over next 3 years with best case scenario of ($600m)</a:t>
            </a:r>
          </a:p>
          <a:p>
            <a:endParaRPr lang="en-NZ" sz="1100" b="1" dirty="0" smtClean="0">
              <a:solidFill>
                <a:srgbClr val="002060"/>
              </a:solidFill>
            </a:endParaRPr>
          </a:p>
          <a:p>
            <a:r>
              <a:rPr lang="en-NZ" sz="2000" b="1" dirty="0" smtClean="0">
                <a:solidFill>
                  <a:srgbClr val="002060"/>
                </a:solidFill>
              </a:rPr>
              <a:t>Main driver reduction in Mineral Imports (Renewable Energy) &amp; increased volume of exports to $100m by 2020</a:t>
            </a:r>
          </a:p>
          <a:p>
            <a:endParaRPr lang="en-NZ" sz="1000" b="1" dirty="0" smtClean="0">
              <a:solidFill>
                <a:srgbClr val="002060"/>
              </a:solidFill>
            </a:endParaRPr>
          </a:p>
          <a:p>
            <a:r>
              <a:rPr lang="en-NZ" sz="2000" b="1" dirty="0" smtClean="0">
                <a:solidFill>
                  <a:srgbClr val="002060"/>
                </a:solidFill>
              </a:rPr>
              <a:t>Domestically improving volume, consistency &amp; quality of supply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3" descr="X:\TRADECOM II\Communication&amp;Visibility\Logo\LOGO MOTT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36" y="219075"/>
            <a:ext cx="203160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96144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2051720" y="1023119"/>
            <a:ext cx="5745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2400" b="1" dirty="0"/>
              <a:t>Knowledge Sharing  on Trade &amp; Investment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165304"/>
            <a:ext cx="1224136" cy="57606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7504" y="616704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1374917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036079"/>
              </p:ext>
            </p:extLst>
          </p:nvPr>
        </p:nvGraphicFramePr>
        <p:xfrm>
          <a:off x="1530896" y="2636911"/>
          <a:ext cx="4697288" cy="3196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7288"/>
              </a:tblGrid>
              <a:tr h="562895">
                <a:tc>
                  <a:txBody>
                    <a:bodyPr/>
                    <a:lstStyle/>
                    <a:p>
                      <a:pPr algn="ctr"/>
                      <a:r>
                        <a:rPr lang="en-NZ" sz="2000" dirty="0" smtClean="0"/>
                        <a:t>Export Destination</a:t>
                      </a:r>
                      <a:endParaRPr lang="en-NZ" sz="2000" dirty="0"/>
                    </a:p>
                  </a:txBody>
                  <a:tcPr/>
                </a:tc>
              </a:tr>
              <a:tr h="526812">
                <a:tc>
                  <a:txBody>
                    <a:bodyPr/>
                    <a:lstStyle/>
                    <a:p>
                      <a:r>
                        <a:rPr lang="en-NZ" b="1" dirty="0" smtClean="0"/>
                        <a:t>Pacific (Australia; NZ; AM Samoa; Fiji</a:t>
                      </a:r>
                      <a:endParaRPr lang="en-NZ" b="1" dirty="0"/>
                    </a:p>
                  </a:txBody>
                  <a:tcPr/>
                </a:tc>
              </a:tr>
              <a:tr h="526812">
                <a:tc>
                  <a:txBody>
                    <a:bodyPr/>
                    <a:lstStyle/>
                    <a:p>
                      <a:r>
                        <a:rPr lang="en-NZ" b="1" dirty="0" smtClean="0"/>
                        <a:t>Asia</a:t>
                      </a:r>
                      <a:endParaRPr lang="en-NZ" b="1" dirty="0"/>
                    </a:p>
                  </a:txBody>
                  <a:tcPr/>
                </a:tc>
              </a:tr>
              <a:tr h="526812">
                <a:tc>
                  <a:txBody>
                    <a:bodyPr/>
                    <a:lstStyle/>
                    <a:p>
                      <a:r>
                        <a:rPr lang="en-NZ" b="1" dirty="0" smtClean="0"/>
                        <a:t>North America</a:t>
                      </a:r>
                      <a:endParaRPr lang="en-NZ" b="1" dirty="0"/>
                    </a:p>
                  </a:txBody>
                  <a:tcPr/>
                </a:tc>
              </a:tr>
              <a:tr h="526812">
                <a:tc>
                  <a:txBody>
                    <a:bodyPr/>
                    <a:lstStyle/>
                    <a:p>
                      <a:r>
                        <a:rPr lang="en-NZ" b="1" dirty="0" smtClean="0"/>
                        <a:t>Europe</a:t>
                      </a:r>
                      <a:endParaRPr lang="en-NZ" b="1" dirty="0"/>
                    </a:p>
                  </a:txBody>
                  <a:tcPr/>
                </a:tc>
              </a:tr>
              <a:tr h="526812">
                <a:tc>
                  <a:txBody>
                    <a:bodyPr/>
                    <a:lstStyle/>
                    <a:p>
                      <a:r>
                        <a:rPr lang="en-NZ" b="1" dirty="0" smtClean="0"/>
                        <a:t>Total</a:t>
                      </a:r>
                      <a:endParaRPr lang="en-NZ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238476"/>
              </p:ext>
            </p:extLst>
          </p:nvPr>
        </p:nvGraphicFramePr>
        <p:xfrm>
          <a:off x="6144344" y="2636912"/>
          <a:ext cx="1524000" cy="3168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557858">
                <a:tc>
                  <a:txBody>
                    <a:bodyPr/>
                    <a:lstStyle/>
                    <a:p>
                      <a:pPr algn="ctr"/>
                      <a:r>
                        <a:rPr lang="en-NZ" sz="2000" dirty="0" smtClean="0"/>
                        <a:t>2014/2016</a:t>
                      </a:r>
                      <a:endParaRPr lang="en-NZ" sz="2000" dirty="0"/>
                    </a:p>
                  </a:txBody>
                  <a:tcPr/>
                </a:tc>
              </a:tr>
              <a:tr h="522099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/>
                        <a:t> 76%</a:t>
                      </a:r>
                      <a:endParaRPr lang="en-NZ" b="1" dirty="0"/>
                    </a:p>
                  </a:txBody>
                  <a:tcPr/>
                </a:tc>
              </a:tr>
              <a:tr h="522099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/>
                        <a:t>12%</a:t>
                      </a:r>
                      <a:endParaRPr lang="en-NZ" b="1" dirty="0"/>
                    </a:p>
                  </a:txBody>
                  <a:tcPr/>
                </a:tc>
              </a:tr>
              <a:tr h="522099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/>
                        <a:t>10%</a:t>
                      </a:r>
                      <a:endParaRPr lang="en-NZ" b="1" dirty="0"/>
                    </a:p>
                  </a:txBody>
                  <a:tcPr/>
                </a:tc>
              </a:tr>
              <a:tr h="522099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/>
                        <a:t>2%</a:t>
                      </a:r>
                      <a:endParaRPr lang="en-NZ" b="1" dirty="0"/>
                    </a:p>
                  </a:txBody>
                  <a:tcPr/>
                </a:tc>
              </a:tr>
              <a:tr h="522099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/>
                        <a:t>1000%</a:t>
                      </a:r>
                      <a:endParaRPr lang="en-NZ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0" y="2027312"/>
            <a:ext cx="6096000" cy="6096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 smtClean="0"/>
              <a:t>Direction Samoa Exports</a:t>
            </a:r>
          </a:p>
        </p:txBody>
      </p:sp>
      <p:pic>
        <p:nvPicPr>
          <p:cNvPr id="6" name="Picture 5" descr="X:\TRADECOM II\Communication&amp;Visibility\Logo\LOGO MOTT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376264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88640"/>
            <a:ext cx="1416496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167045"/>
            <a:ext cx="1152128" cy="5743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63688" y="1239143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Sharing  on Trade &amp; Investment </a:t>
            </a:r>
            <a:endParaRPr lang="en-N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616704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70622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2204864"/>
            <a:ext cx="81304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NZ" sz="2400" b="1" dirty="0" smtClean="0"/>
              <a:t>   </a:t>
            </a:r>
            <a:r>
              <a:rPr lang="en-NZ" sz="2000" b="1" dirty="0" smtClean="0"/>
              <a:t>China</a:t>
            </a:r>
            <a:r>
              <a:rPr lang="en-NZ" sz="2000" b="1" dirty="0"/>
              <a:t>, Japan and Taiwan now account for nearly 10</a:t>
            </a:r>
            <a:r>
              <a:rPr lang="en-NZ" sz="2000" b="1" dirty="0" smtClean="0"/>
              <a:t>% exports &amp;</a:t>
            </a:r>
          </a:p>
          <a:p>
            <a:r>
              <a:rPr lang="en-NZ" sz="2000" b="1" dirty="0" smtClean="0"/>
              <a:t>        growing</a:t>
            </a:r>
          </a:p>
          <a:p>
            <a:endParaRPr lang="en-NZ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NZ" sz="2000" b="1" dirty="0" smtClean="0"/>
              <a:t>    Increasing </a:t>
            </a:r>
            <a:r>
              <a:rPr lang="en-NZ" sz="2000" b="1" dirty="0"/>
              <a:t>interregional trade in </a:t>
            </a:r>
            <a:r>
              <a:rPr lang="en-NZ" sz="2000" b="1" dirty="0" smtClean="0"/>
              <a:t>Pacific – Pacer Plus</a:t>
            </a:r>
            <a:endParaRPr lang="en-NZ" sz="2000" b="1" dirty="0" smtClean="0"/>
          </a:p>
          <a:p>
            <a:endParaRPr lang="en-NZ" sz="2000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NZ" sz="2000" b="1" dirty="0" smtClean="0"/>
              <a:t>    Slow Progress Trade Agreements </a:t>
            </a:r>
            <a:r>
              <a:rPr lang="en-NZ" sz="2000" b="1" dirty="0" smtClean="0"/>
              <a:t>- China </a:t>
            </a:r>
            <a:r>
              <a:rPr lang="en-NZ" sz="2000" b="1" dirty="0" smtClean="0"/>
              <a:t>&amp; Japan  </a:t>
            </a:r>
          </a:p>
          <a:p>
            <a:r>
              <a:rPr lang="en-NZ" sz="2000" b="1" dirty="0"/>
              <a:t> </a:t>
            </a:r>
            <a:r>
              <a:rPr lang="en-NZ" sz="2000" b="1" dirty="0" smtClean="0"/>
              <a:t>        impacting on growth of exports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NZ" sz="2000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NZ" sz="2000" b="1" dirty="0" smtClean="0"/>
              <a:t>    Evolving IEPA with EU will support export growth</a:t>
            </a:r>
          </a:p>
          <a:p>
            <a:r>
              <a:rPr lang="en-NZ" sz="2000" b="1" dirty="0"/>
              <a:t> </a:t>
            </a:r>
            <a:r>
              <a:rPr lang="en-NZ" sz="2000" b="1" dirty="0" smtClean="0"/>
              <a:t>        to that region</a:t>
            </a:r>
            <a:endParaRPr lang="en-US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NZ" sz="2400" b="1" dirty="0"/>
          </a:p>
        </p:txBody>
      </p:sp>
      <p:pic>
        <p:nvPicPr>
          <p:cNvPr id="4" name="Picture 3" descr="X:\TRADECOM II\Communication&amp;Visibility\Logo\LOGO MOTT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016224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1" y="188640"/>
            <a:ext cx="1296143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802131" y="1052736"/>
            <a:ext cx="5662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Sharing  on Trade &amp; Investm</a:t>
            </a:r>
            <a:r>
              <a:rPr lang="en-N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723" y="6093296"/>
            <a:ext cx="1355765" cy="5760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7504" y="616704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8" y="1628800"/>
            <a:ext cx="3783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 Plan Assumptions</a:t>
            </a:r>
            <a:endParaRPr lang="en-N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48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207344315"/>
              </p:ext>
            </p:extLst>
          </p:nvPr>
        </p:nvGraphicFramePr>
        <p:xfrm>
          <a:off x="4932040" y="1052736"/>
          <a:ext cx="3200400" cy="5489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628650" y="1484784"/>
            <a:ext cx="4184650" cy="327121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SDS Key Outcome 5 – </a:t>
            </a:r>
          </a:p>
          <a:p>
            <a:pPr marL="0" indent="0">
              <a:buNone/>
            </a:pPr>
            <a:r>
              <a:rPr lang="en-US" sz="2400" dirty="0" smtClean="0"/>
              <a:t>Participation of Private Sector    Development Enhanced</a:t>
            </a:r>
          </a:p>
          <a:p>
            <a:pPr lvl="1"/>
            <a:r>
              <a:rPr lang="en-US" sz="2400" dirty="0" smtClean="0"/>
              <a:t>Doing Business in Samoa</a:t>
            </a:r>
          </a:p>
          <a:p>
            <a:pPr lvl="1"/>
            <a:endParaRPr lang="en-NZ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28600"/>
            <a:ext cx="1477144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6" name="Picture 5" descr="X:\TRADECOM II\Communication&amp;Visibility\Logo\LOGO MOTTO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304256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3"/>
            <a:ext cx="1512168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93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47503669"/>
              </p:ext>
            </p:extLst>
          </p:nvPr>
        </p:nvGraphicFramePr>
        <p:xfrm>
          <a:off x="1547664" y="2472141"/>
          <a:ext cx="619268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-972616" y="1484784"/>
            <a:ext cx="102251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en-NZ" sz="2000" dirty="0" smtClean="0"/>
              <a:t>Total export value for goods is estimated at SAT$ 100 million</a:t>
            </a:r>
          </a:p>
          <a:p>
            <a:pPr lvl="2" algn="ctr"/>
            <a:r>
              <a:rPr lang="en-NZ" sz="2000" dirty="0" smtClean="0"/>
              <a:t> by end ofFY2020/21</a:t>
            </a:r>
          </a:p>
        </p:txBody>
      </p:sp>
      <p:pic>
        <p:nvPicPr>
          <p:cNvPr id="6" name="Picture 5" descr="X:\TRADECOM II\Communication&amp;Visibility\Logo\LOGO MOTT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16024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28600"/>
            <a:ext cx="1512168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763688" y="98072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Knowledge Sharing  on Trade &amp; Investment </a:t>
            </a:r>
            <a:endParaRPr lang="en-NZ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7311"/>
            <a:ext cx="1296144" cy="50405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9512" y="616704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b="1" dirty="0"/>
              <a:t>Prepared By                                                                                                                                                                                Colin. F Stringer</a:t>
            </a:r>
          </a:p>
        </p:txBody>
      </p:sp>
    </p:spTree>
    <p:extLst>
      <p:ext uri="{BB962C8B-B14F-4D97-AF65-F5344CB8AC3E}">
        <p14:creationId xmlns:p14="http://schemas.microsoft.com/office/powerpoint/2010/main" val="1424558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1053</TotalTime>
  <Words>896</Words>
  <Application>Microsoft Office PowerPoint</Application>
  <PresentationFormat>On-screen Show (4:3)</PresentationFormat>
  <Paragraphs>241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Executive</vt:lpstr>
      <vt:lpstr>Knowledge Sharing  on Trade &amp; Investment   Building Trade Capacity</vt:lpstr>
      <vt:lpstr> Trade Knowledge Sharing  &amp; Investment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Knowledge Sharing  on Trade &amp; Investment </vt:lpstr>
      <vt:lpstr>Product quality</vt:lpstr>
      <vt:lpstr>PowerPoint Presentation</vt:lpstr>
      <vt:lpstr>Knowledge Sharing  on Trade &amp; Investment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93</cp:revision>
  <dcterms:created xsi:type="dcterms:W3CDTF">2018-02-07T19:04:51Z</dcterms:created>
  <dcterms:modified xsi:type="dcterms:W3CDTF">2018-02-21T02:15:51Z</dcterms:modified>
</cp:coreProperties>
</file>